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807312-CF15-47A3-A58E-2455A0096717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AA1BE8-0138-40BA-8EF1-45BE277D6F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053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271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449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18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63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0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3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8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9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23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97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06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72008" y="231313"/>
            <a:ext cx="9036496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300" dirty="0"/>
              <a:t>المحاضرة الثانية عشر</a:t>
            </a:r>
            <a:endParaRPr lang="en-US" sz="1300" dirty="0"/>
          </a:p>
          <a:p>
            <a:r>
              <a:rPr lang="ar-IQ" sz="1300" dirty="0"/>
              <a:t>مفصل الركبة </a:t>
            </a:r>
            <a:r>
              <a:rPr lang="en-US" sz="1300" dirty="0"/>
              <a:t>The Knee Joints</a:t>
            </a:r>
          </a:p>
          <a:p>
            <a:r>
              <a:rPr lang="ar-IQ" sz="1300" dirty="0"/>
              <a:t>أن مفصل الركبة واحد من اهم المفاصل </a:t>
            </a:r>
            <a:r>
              <a:rPr lang="ar-IQ" sz="1300" dirty="0" err="1"/>
              <a:t>الزليلية</a:t>
            </a:r>
            <a:r>
              <a:rPr lang="ar-IQ" sz="1300" dirty="0"/>
              <a:t> والرئيسية في جسم الانسان واكثرها تعقيدا من المفاصل الموجودة في الجسم حيث يقوم بوظيفتين متعاكستين تقريبا وهي الحركة الواسعة والمستمرة من مشي و جري و لف ( دوران ) . فضلا عن قابليته في حمل وزن الجسم</a:t>
            </a:r>
            <a:endParaRPr lang="en-US" sz="1300" dirty="0"/>
          </a:p>
          <a:p>
            <a:r>
              <a:rPr lang="ar-IQ" sz="1300" dirty="0"/>
              <a:t>س1/ ما هو التركيب التشريحي لمفصل الركبة ؟</a:t>
            </a:r>
            <a:endParaRPr lang="en-US" sz="1300" dirty="0"/>
          </a:p>
          <a:p>
            <a:r>
              <a:rPr lang="ar-IQ" sz="1300" dirty="0"/>
              <a:t> ج/ يضم مفصل الركبة التركيبات التالية:</a:t>
            </a:r>
            <a:endParaRPr lang="en-US" sz="1300" dirty="0"/>
          </a:p>
          <a:p>
            <a:r>
              <a:rPr lang="ar-IQ" sz="1300" dirty="0"/>
              <a:t>1- المحفظة الليفية</a:t>
            </a:r>
            <a:endParaRPr lang="en-US" sz="1300" dirty="0"/>
          </a:p>
          <a:p>
            <a:r>
              <a:rPr lang="fa-IR" sz="1300" dirty="0"/>
              <a:t>2- </a:t>
            </a:r>
            <a:r>
              <a:rPr lang="ar-IQ" sz="1300" dirty="0"/>
              <a:t>الغشاء </a:t>
            </a:r>
            <a:r>
              <a:rPr lang="ar-IQ" sz="1300" dirty="0" err="1"/>
              <a:t>الزليلي</a:t>
            </a:r>
            <a:endParaRPr lang="en-US" sz="1300" dirty="0"/>
          </a:p>
          <a:p>
            <a:r>
              <a:rPr lang="ar-IQ" sz="1300" dirty="0"/>
              <a:t>3- تجويف المفصل</a:t>
            </a:r>
            <a:endParaRPr lang="en-US" sz="1300" dirty="0"/>
          </a:p>
          <a:p>
            <a:r>
              <a:rPr lang="ar-IQ" sz="1300" dirty="0"/>
              <a:t>4- الأربطة المفصلية: وهي</a:t>
            </a:r>
            <a:endParaRPr lang="en-US" sz="1300" dirty="0"/>
          </a:p>
          <a:p>
            <a:r>
              <a:rPr lang="ar-IQ" sz="1300" dirty="0"/>
              <a:t>أ- الرباط الرضفي </a:t>
            </a:r>
            <a:endParaRPr lang="en-US" sz="1300" dirty="0"/>
          </a:p>
          <a:p>
            <a:r>
              <a:rPr lang="ar-IQ" sz="1300" dirty="0"/>
              <a:t>ب - الرباط الجانبي الوحشي </a:t>
            </a:r>
            <a:endParaRPr lang="en-US" sz="1300" dirty="0"/>
          </a:p>
          <a:p>
            <a:r>
              <a:rPr lang="ar-IQ" sz="1300" dirty="0"/>
              <a:t>جـ - الرباط الجانبي الانسي</a:t>
            </a:r>
            <a:endParaRPr lang="en-US" sz="1300" dirty="0"/>
          </a:p>
          <a:p>
            <a:r>
              <a:rPr lang="ar-IQ" sz="1300" dirty="0"/>
              <a:t>د - الرباط المأبضي المنحرف </a:t>
            </a:r>
            <a:endParaRPr lang="en-US" sz="1300" dirty="0"/>
          </a:p>
          <a:p>
            <a:r>
              <a:rPr lang="ar-IQ" sz="1300" dirty="0"/>
              <a:t>ه - الأربطة الصليبية و هي اثنان:</a:t>
            </a:r>
            <a:endParaRPr lang="en-US" sz="1300" dirty="0"/>
          </a:p>
          <a:p>
            <a:r>
              <a:rPr lang="ar-IQ" sz="1300" dirty="0"/>
              <a:t>1 - الرباط الصليبي الأمامي </a:t>
            </a:r>
            <a:r>
              <a:rPr lang="en-US" sz="1300" dirty="0"/>
              <a:t>(ACL)</a:t>
            </a:r>
            <a:r>
              <a:rPr lang="ar-IQ" sz="1300" dirty="0"/>
              <a:t>.</a:t>
            </a:r>
            <a:endParaRPr lang="en-US" sz="1300" dirty="0"/>
          </a:p>
          <a:p>
            <a:r>
              <a:rPr lang="fa-IR" sz="1300" dirty="0"/>
              <a:t>2- </a:t>
            </a:r>
            <a:r>
              <a:rPr lang="ar-IQ" sz="1300" dirty="0"/>
              <a:t>الرباط الصليبي الخلفي </a:t>
            </a:r>
            <a:r>
              <a:rPr lang="en-US" sz="1300" dirty="0"/>
              <a:t>(PCL) </a:t>
            </a:r>
          </a:p>
          <a:p>
            <a:r>
              <a:rPr lang="ar-IQ" sz="1300" dirty="0"/>
              <a:t>5- الغضروفان الهلاليان </a:t>
            </a:r>
            <a:endParaRPr lang="en-US" sz="1300" dirty="0"/>
          </a:p>
          <a:p>
            <a:r>
              <a:rPr lang="ar-IQ" sz="1300" dirty="0"/>
              <a:t>أ- الغضروف الهلالي الوحشي (الخارجي)</a:t>
            </a:r>
            <a:endParaRPr lang="en-US" sz="1300" dirty="0"/>
          </a:p>
          <a:p>
            <a:r>
              <a:rPr lang="ar-IQ" sz="1300" dirty="0"/>
              <a:t>ب - الغضروف الهلالي الانسي(الداخلي)</a:t>
            </a:r>
            <a:endParaRPr lang="en-US" sz="1300" dirty="0"/>
          </a:p>
          <a:p>
            <a:r>
              <a:rPr lang="ar-IQ" sz="1300" dirty="0"/>
              <a:t> </a:t>
            </a:r>
            <a:r>
              <a:rPr lang="ar-IQ" sz="1300" dirty="0" smtClean="0"/>
              <a:t>س2</a:t>
            </a:r>
            <a:r>
              <a:rPr lang="ar-IQ" sz="1300" dirty="0"/>
              <a:t>/ ما هي العضلات العاملة على مفصل الركبة ؟</a:t>
            </a:r>
            <a:endParaRPr lang="en-US" sz="1300" dirty="0"/>
          </a:p>
          <a:p>
            <a:r>
              <a:rPr lang="ar-IQ" sz="1300" b="1" dirty="0"/>
              <a:t>اولاً - العضلات الباسطة لمفصل الركبة </a:t>
            </a:r>
            <a:endParaRPr lang="en-US" sz="1300" dirty="0"/>
          </a:p>
          <a:p>
            <a:r>
              <a:rPr lang="ar-IQ" sz="1300" dirty="0"/>
              <a:t>1- العضلات رباعية الرؤوس الفخذية</a:t>
            </a:r>
            <a:endParaRPr lang="en-US" sz="1300" dirty="0"/>
          </a:p>
          <a:p>
            <a:r>
              <a:rPr lang="ar-IQ" sz="1300" dirty="0"/>
              <a:t>أ - العضلة المستقيمة الفخذية </a:t>
            </a:r>
            <a:endParaRPr lang="en-US" sz="1300" dirty="0"/>
          </a:p>
          <a:p>
            <a:r>
              <a:rPr lang="ar-IQ" sz="1300" dirty="0"/>
              <a:t>ب - العضلة المتسعة الوحشية </a:t>
            </a:r>
            <a:endParaRPr lang="en-US" sz="1300" dirty="0"/>
          </a:p>
          <a:p>
            <a:r>
              <a:rPr lang="ar-IQ" sz="1300" dirty="0"/>
              <a:t>جـ- العضلة المتسعة الانسية </a:t>
            </a:r>
            <a:endParaRPr lang="en-US" sz="1300" dirty="0"/>
          </a:p>
          <a:p>
            <a:r>
              <a:rPr lang="ar-IQ" sz="1300" dirty="0"/>
              <a:t>د- العضلة المتسعة الوسطية </a:t>
            </a:r>
            <a:endParaRPr lang="en-US" sz="1300" dirty="0"/>
          </a:p>
          <a:p>
            <a:r>
              <a:rPr lang="ar-IQ" sz="1300" b="1" dirty="0"/>
              <a:t>ثانياً : - العضلات المثنية لمفصل الركبة</a:t>
            </a:r>
            <a:endParaRPr lang="en-US" sz="1300" dirty="0"/>
          </a:p>
          <a:p>
            <a:r>
              <a:rPr lang="ar-IQ" sz="1300" dirty="0"/>
              <a:t>2- العضلة ذات الرأسين الفخذية</a:t>
            </a:r>
            <a:endParaRPr lang="en-US" sz="1300" dirty="0"/>
          </a:p>
          <a:p>
            <a:r>
              <a:rPr lang="ar-IQ" sz="1300" dirty="0"/>
              <a:t>3 - العضلة نصف الوترية </a:t>
            </a:r>
            <a:endParaRPr lang="en-US" sz="1300" dirty="0"/>
          </a:p>
          <a:p>
            <a:r>
              <a:rPr lang="ar-IQ" sz="1300" dirty="0"/>
              <a:t>4- العضلة نصف الغشائية</a:t>
            </a:r>
            <a:endParaRPr lang="ar-IQ" sz="1300" dirty="0"/>
          </a:p>
        </p:txBody>
      </p:sp>
    </p:spTree>
    <p:extLst>
      <p:ext uri="{BB962C8B-B14F-4D97-AF65-F5344CB8AC3E}">
        <p14:creationId xmlns:p14="http://schemas.microsoft.com/office/powerpoint/2010/main" val="27685864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143</Words>
  <Application>Microsoft Office PowerPoint</Application>
  <PresentationFormat>عرض على الشاشة (3:4)‏</PresentationFormat>
  <Paragraphs>30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14</cp:revision>
  <dcterms:created xsi:type="dcterms:W3CDTF">2019-09-20T16:26:09Z</dcterms:created>
  <dcterms:modified xsi:type="dcterms:W3CDTF">2019-09-20T16:50:41Z</dcterms:modified>
</cp:coreProperties>
</file>